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18"/>
  </p:notesMasterIdLst>
  <p:handoutMasterIdLst>
    <p:handoutMasterId r:id="rId19"/>
  </p:handoutMasterIdLst>
  <p:sldIdLst>
    <p:sldId id="309" r:id="rId7"/>
    <p:sldId id="316" r:id="rId8"/>
    <p:sldId id="340" r:id="rId9"/>
    <p:sldId id="338" r:id="rId10"/>
    <p:sldId id="344" r:id="rId11"/>
    <p:sldId id="345" r:id="rId12"/>
    <p:sldId id="318" r:id="rId13"/>
    <p:sldId id="343" r:id="rId14"/>
    <p:sldId id="354" r:id="rId15"/>
    <p:sldId id="348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0073"/>
    <a:srgbClr val="7500C0"/>
    <a:srgbClr val="004DFF"/>
    <a:srgbClr val="00BAFF"/>
    <a:srgbClr val="00530A"/>
    <a:srgbClr val="00D700"/>
    <a:srgbClr val="FF9500"/>
    <a:srgbClr val="FFD42E"/>
    <a:srgbClr val="008EFF"/>
    <a:srgbClr val="A100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85108" autoAdjust="0"/>
  </p:normalViewPr>
  <p:slideViewPr>
    <p:cSldViewPr snapToGrid="0">
      <p:cViewPr varScale="1">
        <p:scale>
          <a:sx n="63" d="100"/>
          <a:sy n="63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3/31/2019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1" y="8425686"/>
            <a:ext cx="546968" cy="5469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9" y="8410230"/>
            <a:ext cx="1632034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67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3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5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10861" y="1201578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457200"/>
            <a:ext cx="5714999" cy="30861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3543302"/>
            <a:ext cx="5715000" cy="3162299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A33B9B6-4A4F-4E1B-A8B0-C068D42685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47741" y="937418"/>
            <a:ext cx="4309200" cy="4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7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856C36D-F467-4AE5-BC3E-D7E174050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36373"/>
            <a:ext cx="4246418" cy="2767405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76AE530-6D8E-42F8-BA86-07A10527D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43100"/>
            <a:ext cx="4246418" cy="2857500"/>
          </a:xfrm>
        </p:spPr>
        <p:txBody>
          <a:bodyPr tIns="0" anchor="ctr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C6DB7A5A-C46B-4441-A6AE-252785AAEE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4546DE7-6E5E-4ED4-BF42-C57CC67A1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="" xmlns:a16="http://schemas.microsoft.com/office/drawing/2014/main" id="{4A178CE6-BDDF-4385-9920-EFAB1BA6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47D768F-5596-42EF-B0EE-02C343AC7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1943100"/>
            <a:ext cx="4246418" cy="28575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525000" y="436417"/>
            <a:ext cx="2286000" cy="3512127"/>
          </a:xfr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E8D14B1-B5B6-4F20-91A6-9551612A05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5E7D083-47B0-4A8C-8E99-87AB7D90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="" xmlns:a16="http://schemas.microsoft.com/office/drawing/2014/main" id="{F67B75B8-33A4-48BE-938E-2F96BF473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715005"/>
            <a:ext cx="10774680" cy="408635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5928561"/>
            <a:ext cx="796823" cy="796823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704115" y="6121227"/>
            <a:ext cx="2250858" cy="604157"/>
            <a:chOff x="9563100" y="1673029"/>
            <a:chExt cx="1389888" cy="37306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3"/>
            <a:ext cx="5715000" cy="398271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5220"/>
            <a:ext cx="5715000" cy="39863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5928561"/>
            <a:ext cx="796823" cy="796823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43155" y="6121227"/>
            <a:ext cx="2250858" cy="604157"/>
            <a:chOff x="9563100" y="1673029"/>
            <a:chExt cx="1389888" cy="37306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4" r:id="rId2"/>
    <p:sldLayoutId id="2147483711" r:id="rId3"/>
    <p:sldLayoutId id="2147483708" r:id="rId4"/>
    <p:sldLayoutId id="2147483709" r:id="rId5"/>
    <p:sldLayoutId id="2147483710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0" r:id="rId2"/>
    <p:sldLayoutId id="2147483706" r:id="rId3"/>
    <p:sldLayoutId id="2147483676" r:id="rId4"/>
    <p:sldLayoutId id="2147483701" r:id="rId5"/>
    <p:sldLayoutId id="2147483702" r:id="rId6"/>
    <p:sldLayoutId id="2147483664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HZWALj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hangouts.google.com/_/elUi/chat-redirect?dest=https://cloud.google.com/vision/automl/docs/beginners-guide" TargetMode="External"/><Relationship Id="rId3" Type="http://schemas.openxmlformats.org/officeDocument/2006/relationships/hyperlink" Target="https://www.isic-archive.com/#!/topWithHeader/onlyHeaderTop/gallery" TargetMode="External"/><Relationship Id="rId7" Type="http://schemas.openxmlformats.org/officeDocument/2006/relationships/hyperlink" Target="https://www.un.org/sustainabledevelopment" TargetMode="External"/><Relationship Id="rId2" Type="http://schemas.openxmlformats.org/officeDocument/2006/relationships/hyperlink" Target="https://pjreddie.com/dark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kincancer.org/" TargetMode="External"/><Relationship Id="rId11" Type="http://schemas.openxmlformats.org/officeDocument/2006/relationships/hyperlink" Target="https://www.sciencedaily.com/releases/2018/07/180705113940.htm" TargetMode="External"/><Relationship Id="rId5" Type="http://schemas.openxmlformats.org/officeDocument/2006/relationships/hyperlink" Target="https://www.theschool.ai/" TargetMode="External"/><Relationship Id="rId10" Type="http://schemas.openxmlformats.org/officeDocument/2006/relationships/hyperlink" Target="https://cloud.google.com/vision/automl/docs/tutorial" TargetMode="External"/><Relationship Id="rId4" Type="http://schemas.openxmlformats.org/officeDocument/2006/relationships/hyperlink" Target="https://leanstack.com/leancanvas" TargetMode="External"/><Relationship Id="rId9" Type="http://schemas.openxmlformats.org/officeDocument/2006/relationships/hyperlink" Target="https://hangouts.google.com/_/elUi/chat-redirect?dest=https://medium.com/@dstepp2/using-gcp-automl-vision-to-predict-firearm-make-model-from-ballistic-images-55a7ca6086d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42E"/>
                </a:solidFill>
              </a:rPr>
              <a:t>Preventive and prescriptive skin cancer solution</a:t>
            </a:r>
            <a:endParaRPr lang="en-US" dirty="0">
              <a:solidFill>
                <a:srgbClr val="FFD42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2460" y="2604433"/>
            <a:ext cx="5715000" cy="3162299"/>
          </a:xfrm>
        </p:spPr>
        <p:txBody>
          <a:bodyPr/>
          <a:lstStyle/>
          <a:p>
            <a:pPr lvl="1"/>
            <a:r>
              <a:rPr lang="en-US" dirty="0" smtClean="0"/>
              <a:t>Submission: 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bit.ly/2HZWALj</a:t>
            </a:r>
            <a:endParaRPr lang="en-US" dirty="0" smtClean="0"/>
          </a:p>
          <a:p>
            <a:pPr lvl="1"/>
            <a:r>
              <a:rPr lang="en-US" dirty="0" smtClean="0"/>
              <a:t>GitHub Upload: 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ISIC Challenge: </a:t>
            </a:r>
            <a:r>
              <a:rPr lang="en-US" dirty="0"/>
              <a:t>Skin Lesion Analysis Towards Melanoma Detection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0" y="345676"/>
            <a:ext cx="3230880" cy="8493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460" y="4502743"/>
            <a:ext cx="70484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Anuj Vasa</a:t>
            </a:r>
          </a:p>
          <a:p>
            <a:r>
              <a:rPr lang="en-US" sz="2500" dirty="0" err="1"/>
              <a:t>Aureo</a:t>
            </a:r>
            <a:r>
              <a:rPr lang="en-US" sz="2500" dirty="0"/>
              <a:t> </a:t>
            </a:r>
            <a:r>
              <a:rPr lang="en-US" sz="2500" dirty="0" err="1"/>
              <a:t>Zanon</a:t>
            </a:r>
            <a:r>
              <a:rPr lang="en-US" sz="2500" dirty="0"/>
              <a:t> Jr.</a:t>
            </a:r>
          </a:p>
          <a:p>
            <a:r>
              <a:rPr lang="en-US" sz="2500" dirty="0" err="1"/>
              <a:t>Aureo</a:t>
            </a:r>
            <a:r>
              <a:rPr lang="en-US" sz="2500" dirty="0"/>
              <a:t> </a:t>
            </a:r>
            <a:r>
              <a:rPr lang="en-US" sz="2500" dirty="0" err="1"/>
              <a:t>Zanon</a:t>
            </a:r>
            <a:r>
              <a:rPr lang="en-US" sz="2500" dirty="0"/>
              <a:t> </a:t>
            </a:r>
            <a:r>
              <a:rPr lang="en-US" sz="2500" dirty="0" err="1"/>
              <a:t>Neto</a:t>
            </a:r>
            <a:endParaRPr lang="en-US" sz="2500" dirty="0"/>
          </a:p>
          <a:p>
            <a:r>
              <a:rPr lang="en-US" sz="2500" dirty="0"/>
              <a:t>Martina Beverly</a:t>
            </a:r>
          </a:p>
          <a:p>
            <a:r>
              <a:rPr lang="en-US" sz="2500" dirty="0" err="1"/>
              <a:t>Mohit</a:t>
            </a:r>
            <a:r>
              <a:rPr lang="en-US" sz="2500" dirty="0"/>
              <a:t> </a:t>
            </a:r>
            <a:r>
              <a:rPr lang="en-US" sz="2500" dirty="0" err="1"/>
              <a:t>Jha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065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381000" y="1461005"/>
            <a:ext cx="10774680" cy="4086355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User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Registration with user’s mobile #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User </a:t>
            </a:r>
            <a:r>
              <a:rPr lang="en-US" sz="1800" b="0" dirty="0"/>
              <a:t>account allows updating profile </a:t>
            </a:r>
            <a:endParaRPr lang="en-US" sz="1800" b="0" dirty="0" smtClean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/>
              <a:t>Allows frequent monitoring </a:t>
            </a:r>
            <a:r>
              <a:rPr lang="en-US" sz="1800" b="0" dirty="0" smtClean="0"/>
              <a:t>&amp; comparison of individual moles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Privacy (</a:t>
            </a:r>
            <a:r>
              <a:rPr lang="en-US" sz="1800" b="0" dirty="0" err="1" smtClean="0"/>
              <a:t>e.g</a:t>
            </a:r>
            <a:r>
              <a:rPr lang="en-US" sz="1800" b="0" dirty="0" smtClean="0"/>
              <a:t>, PII, GDPR)</a:t>
            </a:r>
            <a:endParaRPr lang="en-US" sz="1800" b="0" dirty="0"/>
          </a:p>
          <a:p>
            <a:endParaRPr lang="en-US" sz="1800" b="0" dirty="0" smtClean="0"/>
          </a:p>
          <a:p>
            <a:r>
              <a:rPr lang="en-US" sz="1800" b="0" dirty="0" smtClean="0"/>
              <a:t>App</a:t>
            </a: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Trained with 23K images + continuous learning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Improves intelligence due to Network </a:t>
            </a:r>
            <a:r>
              <a:rPr lang="en-US" sz="1800" b="0" dirty="0" smtClean="0"/>
              <a:t>effect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800" b="0" dirty="0" smtClean="0"/>
              <a:t>Combines cutting edge Google </a:t>
            </a:r>
            <a:r>
              <a:rPr lang="en-US" sz="1800" b="0" dirty="0" err="1" smtClean="0"/>
              <a:t>AutoML</a:t>
            </a:r>
            <a:r>
              <a:rPr lang="en-US" sz="1800" b="0" dirty="0" smtClean="0"/>
              <a:t> with latest data to accurately predict skin cancer</a:t>
            </a:r>
            <a:endParaRPr lang="en-US" sz="1800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8224520" cy="990601"/>
          </a:xfrm>
        </p:spPr>
        <p:txBody>
          <a:bodyPr/>
          <a:lstStyle/>
          <a:p>
            <a:r>
              <a:rPr lang="en-US" dirty="0" smtClean="0"/>
              <a:t>Unique value proposition</a:t>
            </a:r>
            <a:endParaRPr lang="en-US" dirty="0">
              <a:solidFill>
                <a:srgbClr val="750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381000" y="1288285"/>
            <a:ext cx="10774680" cy="4086355"/>
          </a:xfrm>
        </p:spPr>
        <p:txBody>
          <a:bodyPr>
            <a:normAutofit fontScale="40000" lnSpcReduction="20000"/>
          </a:bodyPr>
          <a:lstStyle/>
          <a:p>
            <a:r>
              <a:rPr lang="en-US" b="0" dirty="0" err="1" smtClean="0"/>
              <a:t>Darknet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>
                <a:hlinkClick r:id="rId2"/>
              </a:rPr>
              <a:t>https://pjreddie.com/darknet</a:t>
            </a:r>
            <a:r>
              <a:rPr lang="en-US" b="0" dirty="0" smtClean="0">
                <a:hlinkClick r:id="rId2"/>
              </a:rPr>
              <a:t>/</a:t>
            </a:r>
            <a:endParaRPr lang="en-US" b="0" dirty="0" smtClean="0"/>
          </a:p>
          <a:p>
            <a:r>
              <a:rPr lang="en-US" b="0" dirty="0" smtClean="0"/>
              <a:t>International </a:t>
            </a:r>
            <a:r>
              <a:rPr lang="en-US" b="0" dirty="0"/>
              <a:t>Skin Imaging Collaboration</a:t>
            </a:r>
          </a:p>
          <a:p>
            <a:r>
              <a:rPr lang="en-US" b="0" dirty="0">
                <a:hlinkClick r:id="rId3"/>
              </a:rPr>
              <a:t>https://www.isic-archive.com/#!/topWithHeader/onlyHeaderTop/gallery</a:t>
            </a:r>
            <a:endParaRPr lang="en-US" b="0" dirty="0"/>
          </a:p>
          <a:p>
            <a:r>
              <a:rPr lang="en-US" b="0" dirty="0"/>
              <a:t>Lean Canvas</a:t>
            </a:r>
            <a:br>
              <a:rPr lang="en-US" b="0" dirty="0"/>
            </a:br>
            <a:r>
              <a:rPr lang="en-US" b="0" dirty="0">
                <a:hlinkClick r:id="rId4"/>
              </a:rPr>
              <a:t>https://</a:t>
            </a:r>
            <a:r>
              <a:rPr lang="en-US" b="0" dirty="0" smtClean="0">
                <a:hlinkClick r:id="rId4"/>
              </a:rPr>
              <a:t>leanstack.com/leancanvas</a:t>
            </a:r>
            <a:endParaRPr lang="en-US" b="0" dirty="0" smtClean="0"/>
          </a:p>
          <a:p>
            <a:r>
              <a:rPr lang="en-US" b="0" dirty="0" smtClean="0"/>
              <a:t>The </a:t>
            </a:r>
            <a:r>
              <a:rPr lang="en-US" b="0" dirty="0"/>
              <a:t>School of AI</a:t>
            </a:r>
            <a:br>
              <a:rPr lang="en-US" b="0" dirty="0"/>
            </a:br>
            <a:r>
              <a:rPr lang="en-US" b="0" dirty="0">
                <a:hlinkClick r:id="rId5"/>
              </a:rPr>
              <a:t>https://www.theschool.ai/</a:t>
            </a:r>
            <a:endParaRPr lang="en-US" b="0" dirty="0"/>
          </a:p>
          <a:p>
            <a:r>
              <a:rPr lang="en-US" b="0" dirty="0" smtClean="0"/>
              <a:t>Skin </a:t>
            </a:r>
            <a:r>
              <a:rPr lang="en-US" b="0" dirty="0"/>
              <a:t>Cancer </a:t>
            </a:r>
            <a:r>
              <a:rPr lang="en-US" b="0" dirty="0" smtClean="0"/>
              <a:t>Foundation</a:t>
            </a:r>
            <a:br>
              <a:rPr lang="en-US" b="0" dirty="0" smtClean="0"/>
            </a:br>
            <a:r>
              <a:rPr lang="en-US" b="0" dirty="0" smtClean="0">
                <a:hlinkClick r:id="rId6"/>
              </a:rPr>
              <a:t>https</a:t>
            </a:r>
            <a:r>
              <a:rPr lang="en-US" b="0" dirty="0">
                <a:hlinkClick r:id="rId6"/>
              </a:rPr>
              <a:t>://www.skincancer.org</a:t>
            </a:r>
            <a:r>
              <a:rPr lang="en-US" b="0" dirty="0" smtClean="0">
                <a:hlinkClick r:id="rId6"/>
              </a:rPr>
              <a:t>/</a:t>
            </a:r>
            <a:endParaRPr lang="en-US" b="0" dirty="0" smtClean="0"/>
          </a:p>
          <a:p>
            <a:r>
              <a:rPr lang="en-US" b="0" dirty="0" smtClean="0"/>
              <a:t>UN Sustainability Developmental </a:t>
            </a:r>
            <a:r>
              <a:rPr lang="en-US" b="0" dirty="0"/>
              <a:t>Goals 2030</a:t>
            </a:r>
            <a:br>
              <a:rPr lang="en-US" b="0" dirty="0"/>
            </a:br>
            <a:r>
              <a:rPr lang="en-US" b="0" dirty="0">
                <a:hlinkClick r:id="rId7"/>
              </a:rPr>
              <a:t>https://</a:t>
            </a:r>
            <a:r>
              <a:rPr lang="en-US" b="0" dirty="0" smtClean="0">
                <a:hlinkClick r:id="rId7"/>
              </a:rPr>
              <a:t>www.un.org/sustainabledevelopment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>
                <a:hlinkClick r:id="rId8"/>
              </a:rPr>
              <a:t>https</a:t>
            </a:r>
            <a:r>
              <a:rPr lang="en-US" b="0" dirty="0">
                <a:hlinkClick r:id="rId8"/>
              </a:rPr>
              <a:t>://cloud.google.com/vision/automl/docs/beginners-guide</a:t>
            </a: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r>
              <a:rPr lang="en-US" b="0" dirty="0" smtClean="0">
                <a:hlinkClick r:id="rId9"/>
              </a:rPr>
              <a:t>https</a:t>
            </a:r>
            <a:r>
              <a:rPr lang="en-US" b="0" dirty="0">
                <a:hlinkClick r:id="rId9"/>
              </a:rPr>
              <a:t>://medium.com/@dstepp2/using-gcp-automl-vision-to-predict-firearm-make-model-from-ballistic-images-55a7ca6086db</a:t>
            </a: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  <a:p>
            <a:r>
              <a:rPr lang="en-US" b="0" dirty="0" smtClean="0">
                <a:hlinkClick r:id="rId10"/>
              </a:rPr>
              <a:t>https</a:t>
            </a:r>
            <a:r>
              <a:rPr lang="en-US" b="0" dirty="0">
                <a:hlinkClick r:id="rId10"/>
              </a:rPr>
              <a:t>://</a:t>
            </a:r>
            <a:r>
              <a:rPr lang="en-US" b="0" dirty="0" smtClean="0">
                <a:hlinkClick r:id="rId10"/>
              </a:rPr>
              <a:t>cloud.google.com/vision/automl/docs/tutorial</a:t>
            </a:r>
            <a:endParaRPr lang="en-US" b="0" dirty="0" smtClean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www.sciencedaily.com/releases/2018/07/180705113940.htm</a:t>
            </a:r>
            <a:endParaRPr lang="en-US" dirty="0" smtClean="0"/>
          </a:p>
          <a:p>
            <a:endParaRPr lang="en-US" b="0" dirty="0"/>
          </a:p>
          <a:p>
            <a:endParaRPr lang="en-US" b="0" dirty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>
              <a:solidFill>
                <a:srgbClr val="008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6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381000" y="1829534"/>
            <a:ext cx="8572500" cy="4689475"/>
          </a:xfrm>
        </p:spPr>
        <p:txBody>
          <a:bodyPr/>
          <a:lstStyle/>
          <a:p>
            <a:r>
              <a:rPr lang="en-US" dirty="0"/>
              <a:t>Clare A. </a:t>
            </a:r>
            <a:r>
              <a:rPr lang="en-US" dirty="0" err="1"/>
              <a:t>Wefelmeyer</a:t>
            </a:r>
            <a:endParaRPr lang="en-US" dirty="0"/>
          </a:p>
          <a:p>
            <a:r>
              <a:rPr lang="en-US" dirty="0" err="1"/>
              <a:t>Dadong</a:t>
            </a:r>
            <a:r>
              <a:rPr lang="en-US" dirty="0"/>
              <a:t> Wan</a:t>
            </a:r>
          </a:p>
          <a:p>
            <a:r>
              <a:rPr lang="en-US" dirty="0" err="1"/>
              <a:t>Davide</a:t>
            </a:r>
            <a:r>
              <a:rPr lang="en-US" dirty="0"/>
              <a:t> </a:t>
            </a:r>
            <a:r>
              <a:rPr lang="en-US" dirty="0" err="1"/>
              <a:t>Olivieri</a:t>
            </a:r>
            <a:endParaRPr lang="en-US" dirty="0"/>
          </a:p>
          <a:p>
            <a:r>
              <a:rPr lang="en-US" dirty="0" smtClean="0"/>
              <a:t>Matt David</a:t>
            </a:r>
          </a:p>
          <a:p>
            <a:r>
              <a:rPr lang="en-US" dirty="0" smtClean="0"/>
              <a:t>Monika Sawyer</a:t>
            </a:r>
          </a:p>
          <a:p>
            <a:r>
              <a:rPr lang="en-US" dirty="0" smtClean="0"/>
              <a:t>Sumeet B. Mahajan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0073640" cy="990601"/>
          </a:xfrm>
        </p:spPr>
        <p:txBody>
          <a:bodyPr>
            <a:normAutofit/>
          </a:bodyPr>
          <a:lstStyle/>
          <a:p>
            <a:r>
              <a:rPr lang="en-US" dirty="0" smtClean="0"/>
              <a:t>Prepared for judges</a:t>
            </a:r>
            <a:endParaRPr lang="en-US" dirty="0">
              <a:solidFill>
                <a:srgbClr val="008E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20793"/>
              </p:ext>
            </p:extLst>
          </p:nvPr>
        </p:nvGraphicFramePr>
        <p:xfrm>
          <a:off x="6332530" y="3237652"/>
          <a:ext cx="5478471" cy="3078480"/>
        </p:xfrm>
        <a:graphic>
          <a:graphicData uri="http://schemas.openxmlformats.org/drawingml/2006/table">
            <a:tbl>
              <a:tblPr/>
              <a:tblGrid>
                <a:gridCol w="1826157"/>
                <a:gridCol w="1826157"/>
                <a:gridCol w="1826157"/>
              </a:tblGrid>
              <a:tr h="713850">
                <a:tc gridSpan="3">
                  <a:txBody>
                    <a:bodyPr/>
                    <a:lstStyle/>
                    <a:p>
                      <a:r>
                        <a:rPr lang="en-US" sz="1300" b="1" dirty="0"/>
                        <a:t>Judging Criteria and scoring.  Final score is the total awarded in each of the categories</a:t>
                      </a:r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0003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31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385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31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6157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917" marR="67917" marT="33959" marB="33959"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903"/>
              </p:ext>
            </p:extLst>
          </p:nvPr>
        </p:nvGraphicFramePr>
        <p:xfrm>
          <a:off x="6477002" y="4112464"/>
          <a:ext cx="502920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14600"/>
                <a:gridCol w="25146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 Possible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</a:tr>
              <a:tr h="329861">
                <a:tc>
                  <a:txBody>
                    <a:bodyPr/>
                    <a:lstStyle/>
                    <a:p>
                      <a:r>
                        <a:rPr lang="en-US" dirty="0" smtClean="0"/>
                        <a:t>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1-10 </a:t>
                      </a:r>
                      <a:endParaRPr lang="en-US" dirty="0"/>
                    </a:p>
                  </a:txBody>
                  <a:tcPr/>
                </a:tc>
              </a:tr>
              <a:tr h="32986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Technical Achievement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1-10  </a:t>
                      </a:r>
                    </a:p>
                  </a:txBody>
                  <a:tcPr/>
                </a:tc>
              </a:tr>
              <a:tr h="32986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1-10  </a:t>
                      </a:r>
                    </a:p>
                  </a:txBody>
                  <a:tcPr/>
                </a:tc>
              </a:tr>
              <a:tr h="329861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 Possible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200" y="380999"/>
            <a:ext cx="3403801" cy="8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0073640" cy="990601"/>
          </a:xfrm>
        </p:spPr>
        <p:txBody>
          <a:bodyPr>
            <a:normAutofit/>
          </a:bodyPr>
          <a:lstStyle/>
          <a:p>
            <a:r>
              <a:rPr lang="en-US" dirty="0" smtClean="0"/>
              <a:t>Case</a:t>
            </a:r>
            <a:endParaRPr lang="en-US" dirty="0">
              <a:solidFill>
                <a:srgbClr val="008E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0" y="2447435"/>
            <a:ext cx="195072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UN  SDG #3 Health</a:t>
            </a:r>
          </a:p>
        </p:txBody>
      </p:sp>
      <p:pic>
        <p:nvPicPr>
          <p:cNvPr id="7" name="Content Placeholder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69" y="2800241"/>
            <a:ext cx="2722974" cy="1973797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381000" y="1516379"/>
            <a:ext cx="5773109" cy="4366261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Data set:  23,000 JPEGs (23 GB</a:t>
            </a:r>
            <a:r>
              <a:rPr lang="en-US" b="0" dirty="0" smtClean="0"/>
              <a:t>)</a:t>
            </a:r>
          </a:p>
          <a:p>
            <a:r>
              <a:rPr lang="en-US" b="0" dirty="0" smtClean="0"/>
              <a:t>Metadata</a:t>
            </a:r>
            <a:r>
              <a:rPr lang="en-US" b="0" dirty="0" smtClean="0"/>
              <a:t>: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Unstructured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Date of JPEG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Localization of body part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r-FR" b="0" dirty="0" err="1"/>
              <a:t>Lesion</a:t>
            </a:r>
            <a:r>
              <a:rPr lang="fr-FR" b="0" dirty="0"/>
              <a:t> </a:t>
            </a:r>
            <a:r>
              <a:rPr lang="fr-FR" b="0" dirty="0" err="1" smtClean="0"/>
              <a:t>Diagnosis</a:t>
            </a:r>
            <a:r>
              <a:rPr lang="en-US" b="0" dirty="0" smtClean="0"/>
              <a:t>:  </a:t>
            </a:r>
            <a:r>
              <a:rPr lang="fr-FR" b="0" dirty="0" err="1" smtClean="0"/>
              <a:t>Benign</a:t>
            </a:r>
            <a:r>
              <a:rPr lang="fr-FR" b="0" dirty="0" smtClean="0"/>
              <a:t> </a:t>
            </a:r>
            <a:r>
              <a:rPr lang="fr-FR" b="0" dirty="0"/>
              <a:t>or </a:t>
            </a:r>
            <a:r>
              <a:rPr lang="fr-FR" b="0" dirty="0" err="1" smtClean="0"/>
              <a:t>Malignant</a:t>
            </a:r>
            <a:endParaRPr lang="fr-FR" b="0" dirty="0" smtClean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r-FR" b="0" dirty="0" err="1" smtClean="0"/>
              <a:t>Bias</a:t>
            </a:r>
            <a:r>
              <a:rPr lang="fr-FR" b="0" dirty="0" smtClean="0"/>
              <a:t>: pics show </a:t>
            </a:r>
            <a:r>
              <a:rPr lang="fr-FR" b="0" dirty="0" err="1" smtClean="0"/>
              <a:t>color</a:t>
            </a:r>
            <a:r>
              <a:rPr lang="fr-FR" b="0" dirty="0" smtClean="0"/>
              <a:t> codes </a:t>
            </a:r>
            <a:r>
              <a:rPr lang="fr-FR" b="0" dirty="0" err="1" smtClean="0"/>
              <a:t>that</a:t>
            </a:r>
            <a:r>
              <a:rPr lang="fr-FR" b="0" dirty="0" smtClean="0"/>
              <a:t> </a:t>
            </a:r>
            <a:r>
              <a:rPr lang="fr-FR" b="0" dirty="0" err="1" smtClean="0"/>
              <a:t>skew</a:t>
            </a:r>
            <a:r>
              <a:rPr lang="fr-FR" b="0" dirty="0" smtClean="0"/>
              <a:t> </a:t>
            </a:r>
            <a:r>
              <a:rPr lang="fr-FR" b="0" dirty="0" err="1" smtClean="0"/>
              <a:t>our</a:t>
            </a:r>
            <a:r>
              <a:rPr lang="fr-FR" b="0" dirty="0" smtClean="0"/>
              <a:t> </a:t>
            </a:r>
            <a:r>
              <a:rPr lang="fr-FR" b="0" dirty="0" err="1" smtClean="0"/>
              <a:t>app’s</a:t>
            </a:r>
            <a:r>
              <a:rPr lang="fr-FR" b="0" dirty="0" smtClean="0"/>
              <a:t> </a:t>
            </a:r>
            <a:r>
              <a:rPr lang="fr-FR" b="0" dirty="0" err="1" smtClean="0"/>
              <a:t>results</a:t>
            </a:r>
            <a:r>
              <a:rPr lang="fr-FR" b="0" dirty="0" smtClean="0"/>
              <a:t>; </a:t>
            </a:r>
            <a:r>
              <a:rPr lang="fr-FR" b="0" dirty="0" err="1" smtClean="0"/>
              <a:t>required</a:t>
            </a:r>
            <a:r>
              <a:rPr lang="fr-FR" b="0" dirty="0" smtClean="0"/>
              <a:t> </a:t>
            </a:r>
            <a:r>
              <a:rPr lang="fr-FR" b="0" dirty="0" err="1" smtClean="0"/>
              <a:t>identifying</a:t>
            </a:r>
            <a:r>
              <a:rPr lang="fr-FR" b="0" dirty="0" smtClean="0"/>
              <a:t> </a:t>
            </a:r>
            <a:r>
              <a:rPr lang="fr-FR" b="0" dirty="0" err="1" smtClean="0"/>
              <a:t>neutral</a:t>
            </a:r>
            <a:endParaRPr lang="fr-FR" b="0" dirty="0"/>
          </a:p>
          <a:p>
            <a:endParaRPr lang="en-US" dirty="0"/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28" y="2800241"/>
            <a:ext cx="3111973" cy="1973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326" y="97983"/>
            <a:ext cx="2165675" cy="22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0073640" cy="990601"/>
          </a:xfrm>
        </p:spPr>
        <p:txBody>
          <a:bodyPr>
            <a:normAutofit/>
          </a:bodyPr>
          <a:lstStyle/>
          <a:p>
            <a:pPr>
              <a:tabLst>
                <a:tab pos="173038" algn="l"/>
              </a:tabLst>
            </a:pPr>
            <a:r>
              <a:rPr lang="en-US" dirty="0"/>
              <a:t>skin cancer Facts &amp; Statistics</a:t>
            </a:r>
            <a:endParaRPr lang="en-US" dirty="0">
              <a:solidFill>
                <a:srgbClr val="008E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381002" y="1385822"/>
            <a:ext cx="5710236" cy="4557778"/>
          </a:xfrm>
        </p:spPr>
        <p:txBody>
          <a:bodyPr>
            <a:normAutofit fontScale="77500" lnSpcReduction="20000"/>
          </a:bodyPr>
          <a:lstStyle/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One </a:t>
            </a:r>
            <a:r>
              <a:rPr lang="en-US" b="0" dirty="0"/>
              <a:t>in five Americans will develop skin cancer by the age of </a:t>
            </a:r>
            <a:r>
              <a:rPr lang="en-US" b="0" dirty="0" smtClean="0"/>
              <a:t>70</a:t>
            </a:r>
            <a:r>
              <a:rPr lang="en-US" sz="1000" b="0" dirty="0" smtClean="0"/>
              <a:t>1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Melanoma is predicted to become the second most commonly diagnosed cancer among men 85 and older by 2030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UN WHO - Annually:</a:t>
            </a:r>
          </a:p>
          <a:p>
            <a:pPr marL="742944" lvl="1" indent="-457200">
              <a:lnSpc>
                <a:spcPct val="120000"/>
              </a:lnSpc>
            </a:pPr>
            <a:r>
              <a:rPr lang="en-US" b="0" dirty="0" smtClean="0"/>
              <a:t>2-3 </a:t>
            </a:r>
            <a:r>
              <a:rPr lang="en-US" b="0" dirty="0"/>
              <a:t>million non-melanoma skin </a:t>
            </a:r>
            <a:r>
              <a:rPr lang="en-US" b="0" dirty="0" smtClean="0"/>
              <a:t>cancers</a:t>
            </a:r>
          </a:p>
          <a:p>
            <a:pPr marL="742944" lvl="1" indent="-457200">
              <a:lnSpc>
                <a:spcPct val="120000"/>
              </a:lnSpc>
            </a:pPr>
            <a:r>
              <a:rPr lang="en-US" b="0" dirty="0" smtClean="0"/>
              <a:t>132,000 </a:t>
            </a:r>
            <a:r>
              <a:rPr lang="en-US" b="0" dirty="0"/>
              <a:t>melanoma skin cancers </a:t>
            </a:r>
            <a:endParaRPr lang="en-US" b="0" dirty="0" smtClean="0"/>
          </a:p>
          <a:p>
            <a:pPr marL="742944" lvl="1" indent="-457200">
              <a:lnSpc>
                <a:spcPct val="120000"/>
              </a:lnSpc>
            </a:pPr>
            <a:r>
              <a:rPr lang="en-US" b="0" dirty="0" smtClean="0"/>
              <a:t>10% </a:t>
            </a:r>
            <a:r>
              <a:rPr lang="en-US" b="0" dirty="0"/>
              <a:t>decrease in ozone </a:t>
            </a:r>
            <a:r>
              <a:rPr lang="en-US" b="0" dirty="0" smtClean="0"/>
              <a:t>levels: additional ~300,000 non-melanoma, ~4,500 </a:t>
            </a:r>
            <a:r>
              <a:rPr lang="en-US" b="0" dirty="0"/>
              <a:t>melanoma skin cancer cases</a:t>
            </a:r>
            <a:endParaRPr lang="en-US" b="0" dirty="0" smtClean="0"/>
          </a:p>
          <a:p>
            <a:endParaRPr lang="en-US" b="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143250"/>
            <a:ext cx="9525" cy="571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428241"/>
            <a:ext cx="5579008" cy="34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6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140440" cy="990601"/>
          </a:xfrm>
        </p:spPr>
        <p:txBody>
          <a:bodyPr>
            <a:normAutofit/>
          </a:bodyPr>
          <a:lstStyle/>
          <a:p>
            <a:r>
              <a:rPr lang="en-US" dirty="0" smtClean="0"/>
              <a:t>skin cancer Facts &amp; </a:t>
            </a:r>
            <a:r>
              <a:rPr lang="en-US" dirty="0" smtClean="0"/>
              <a:t>Statistics Contd..</a:t>
            </a:r>
            <a:endParaRPr lang="en-US" dirty="0">
              <a:solidFill>
                <a:srgbClr val="008EFF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381000" y="1459057"/>
            <a:ext cx="9545320" cy="4086355"/>
          </a:xfrm>
        </p:spPr>
        <p:txBody>
          <a:bodyPr>
            <a:normAutofit lnSpcReduction="10000"/>
          </a:bodyPr>
          <a:lstStyle/>
          <a:p>
            <a:pPr marL="51276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0" dirty="0"/>
              <a:t>U.S. more skin cancer diagnoses than all other cancers combined (e.g., </a:t>
            </a:r>
            <a:r>
              <a:rPr lang="en-US" sz="2200" b="0" dirty="0" err="1"/>
              <a:t>basel</a:t>
            </a:r>
            <a:r>
              <a:rPr lang="en-US" sz="2200" b="0" dirty="0"/>
              <a:t> cell carcinoma (BCC), squamous cell carcinoma (SCC))</a:t>
            </a:r>
          </a:p>
          <a:p>
            <a:pPr marL="51276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0" dirty="0"/>
              <a:t>Annual cost of treatment: </a:t>
            </a:r>
          </a:p>
          <a:p>
            <a:pPr marL="742944" lvl="1" indent="-457200">
              <a:lnSpc>
                <a:spcPct val="110000"/>
              </a:lnSpc>
            </a:pPr>
            <a:r>
              <a:rPr lang="en-US" dirty="0">
                <a:latin typeface="+mj-lt"/>
              </a:rPr>
              <a:t>~$8.1 B (~$.48 B non-melanoma, ~$3.3 B melanoma)</a:t>
            </a:r>
          </a:p>
          <a:p>
            <a:pPr marL="742944" lvl="1" indent="-457200">
              <a:lnSpc>
                <a:spcPct val="110000"/>
              </a:lnSpc>
            </a:pPr>
            <a:r>
              <a:rPr lang="en-US" dirty="0">
                <a:latin typeface="+mj-lt"/>
              </a:rPr>
              <a:t>~$343.1 M attributed to indoor tanning</a:t>
            </a:r>
          </a:p>
          <a:p>
            <a:pPr marL="51276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0" dirty="0"/>
              <a:t>Organ transplant patients 100x more likely SCC</a:t>
            </a:r>
          </a:p>
          <a:p>
            <a:pPr marL="51276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b="0" dirty="0"/>
              <a:t>Ozone level related (non-melanoma): ~90%</a:t>
            </a:r>
          </a:p>
          <a:p>
            <a:pPr marL="742944" lvl="1" indent="-457200">
              <a:lnSpc>
                <a:spcPct val="110000"/>
              </a:lnSpc>
            </a:pPr>
            <a:r>
              <a:rPr lang="en-US" dirty="0">
                <a:latin typeface="+mj-lt"/>
              </a:rPr>
              <a:t>5+ sunburns doubles melanoma risk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143250"/>
            <a:ext cx="95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>
          <a:xfrm>
            <a:off x="381000" y="1402082"/>
            <a:ext cx="5623560" cy="4689475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smtClean="0"/>
              <a:t>Melanoma estimates for 2019</a:t>
            </a:r>
          </a:p>
          <a:p>
            <a:pPr marL="742944" lvl="1" indent="-457200"/>
            <a:r>
              <a:rPr lang="en-US" dirty="0" smtClean="0"/>
              <a:t>~7.7% increase in case diagnoses</a:t>
            </a:r>
          </a:p>
          <a:p>
            <a:pPr marL="742944" lvl="1" indent="-457200"/>
            <a:r>
              <a:rPr lang="en-US" dirty="0" smtClean="0"/>
              <a:t>~22% increase in melanoma </a:t>
            </a:r>
            <a:r>
              <a:rPr lang="en-US" dirty="0" smtClean="0"/>
              <a:t>related deaths</a:t>
            </a:r>
            <a:endParaRPr lang="en-US" dirty="0" smtClean="0"/>
          </a:p>
          <a:p>
            <a:pPr marL="742944" lvl="1" indent="-457200"/>
            <a:r>
              <a:rPr lang="en-US" dirty="0" smtClean="0"/>
              <a:t>~7,230 deaths expected (4,740 men, 2,490 women)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smtClean="0"/>
              <a:t>Invasive melanoma case diagnoses (2008-2019)</a:t>
            </a:r>
          </a:p>
          <a:p>
            <a:pPr marL="742944" lvl="1" indent="-457200"/>
            <a:r>
              <a:rPr lang="en-US" dirty="0" smtClean="0"/>
              <a:t>~54% increase/annually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3000" cy="990601"/>
          </a:xfrm>
        </p:spPr>
        <p:txBody>
          <a:bodyPr>
            <a:normAutofit/>
          </a:bodyPr>
          <a:lstStyle/>
          <a:p>
            <a:r>
              <a:rPr lang="en-US" dirty="0" smtClean="0"/>
              <a:t>skin cancer Facts &amp; </a:t>
            </a:r>
            <a:r>
              <a:rPr lang="en-US" dirty="0" smtClean="0"/>
              <a:t>Statistics </a:t>
            </a:r>
            <a:r>
              <a:rPr lang="en-US" dirty="0" err="1" smtClean="0"/>
              <a:t>ConTD.</a:t>
            </a:r>
            <a:r>
              <a:rPr lang="en-US" dirty="0" smtClean="0"/>
              <a:t>.</a:t>
            </a:r>
            <a:endParaRPr lang="en-US" dirty="0">
              <a:solidFill>
                <a:srgbClr val="008E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6258560" y="1402082"/>
            <a:ext cx="5542280" cy="4689475"/>
          </a:xfrm>
        </p:spPr>
        <p:txBody>
          <a:bodyPr>
            <a:normAutofit fontScale="92500"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Treatment of stage I melanoma </a:t>
            </a:r>
          </a:p>
          <a:p>
            <a:pPr marL="742944" lvl="1" indent="-457200"/>
            <a:r>
              <a:rPr lang="en-US" dirty="0"/>
              <a:t>&lt;30 days of biopsy</a:t>
            </a:r>
          </a:p>
          <a:p>
            <a:pPr marL="742944" lvl="1" indent="-457200"/>
            <a:r>
              <a:rPr lang="en-US" dirty="0"/>
              <a:t>30-59 days of biopsy: 5% higher risk of death</a:t>
            </a:r>
          </a:p>
          <a:p>
            <a:pPr marL="742944" lvl="1" indent="-457200"/>
            <a:r>
              <a:rPr lang="en-US" dirty="0"/>
              <a:t>&gt;199 days of biopsy: 41% higher risk of death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Survival rate</a:t>
            </a:r>
          </a:p>
          <a:p>
            <a:pPr marL="742944" lvl="1" indent="-457200"/>
            <a:r>
              <a:rPr lang="en-US" dirty="0"/>
              <a:t>92% avg. 5-year survival rate</a:t>
            </a:r>
          </a:p>
          <a:p>
            <a:pPr marL="742944" lvl="1" indent="-457200"/>
            <a:r>
              <a:rPr lang="en-US" dirty="0"/>
              <a:t>98% avg. 5-year survival rate for early detection</a:t>
            </a:r>
          </a:p>
          <a:p>
            <a:pPr marL="742944" lvl="1" indent="-457200"/>
            <a:r>
              <a:rPr lang="en-US" dirty="0"/>
              <a:t>64% when lymph nodes are reached</a:t>
            </a:r>
          </a:p>
          <a:p>
            <a:pPr marL="742944" lvl="1" indent="-457200"/>
            <a:r>
              <a:rPr lang="en-US" dirty="0"/>
              <a:t>23% disease metastasizes to distant organs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7" y="3143250"/>
            <a:ext cx="95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Apps </a:t>
            </a:r>
            <a:r>
              <a:rPr lang="en-US" dirty="0" smtClean="0"/>
              <a:t>– e.g., </a:t>
            </a:r>
            <a:r>
              <a:rPr lang="en-US" dirty="0" err="1" smtClean="0"/>
              <a:t>VisualDX</a:t>
            </a:r>
            <a:r>
              <a:rPr lang="en-US" dirty="0" smtClean="0"/>
              <a:t>, </a:t>
            </a:r>
            <a:r>
              <a:rPr lang="en-US" dirty="0" err="1" smtClean="0"/>
              <a:t>SkinVision</a:t>
            </a:r>
            <a:endParaRPr lang="en-US" dirty="0" smtClean="0"/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Not </a:t>
            </a:r>
            <a:r>
              <a:rPr lang="en-US" b="0" dirty="0"/>
              <a:t>designed for continuous monitoring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Some are “Awareness raising” </a:t>
            </a:r>
            <a:r>
              <a:rPr lang="en-US" b="0" dirty="0"/>
              <a:t>apps 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Even </a:t>
            </a:r>
            <a:r>
              <a:rPr lang="en-US" b="0" dirty="0"/>
              <a:t>where the technology is efficient, if it has not been combined with specialist input from a dermatologist, it may not pick up on all red-flag </a:t>
            </a:r>
            <a:r>
              <a:rPr lang="en-US" b="0" dirty="0" smtClean="0"/>
              <a:t>symptoms</a:t>
            </a:r>
            <a:r>
              <a:rPr lang="en-US" b="0" dirty="0"/>
              <a:t> </a:t>
            </a:r>
            <a:r>
              <a:rPr lang="en-US" b="0" dirty="0" smtClean="0"/>
              <a:t>– missing the learning loop.</a:t>
            </a:r>
            <a:endParaRPr lang="en-US" b="0" dirty="0"/>
          </a:p>
          <a:p>
            <a:pPr>
              <a:lnSpc>
                <a:spcPct val="120000"/>
              </a:lnSpc>
            </a:pPr>
            <a:endParaRPr lang="en-US" b="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Doctors – 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Limited practice in treating skin cancer patients</a:t>
            </a:r>
          </a:p>
          <a:p>
            <a:pPr marL="51276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dirty="0" smtClean="0"/>
              <a:t>Human error (false +</a:t>
            </a:r>
            <a:r>
              <a:rPr lang="en-US" b="0" dirty="0" err="1" smtClean="0"/>
              <a:t>ve</a:t>
            </a:r>
            <a:r>
              <a:rPr lang="en-US" b="0" dirty="0" smtClean="0"/>
              <a:t>/-</a:t>
            </a:r>
            <a:r>
              <a:rPr lang="en-US" b="0" dirty="0" err="1" smtClean="0"/>
              <a:t>ve</a:t>
            </a:r>
            <a:r>
              <a:rPr lang="en-US" b="0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10774680" cy="990601"/>
          </a:xfrm>
        </p:spPr>
        <p:txBody>
          <a:bodyPr>
            <a:normAutofit/>
          </a:bodyPr>
          <a:lstStyle/>
          <a:p>
            <a:r>
              <a:rPr lang="en-US" dirty="0" smtClean="0"/>
              <a:t>Existing alternatives </a:t>
            </a:r>
            <a:r>
              <a:rPr lang="en-US" dirty="0" smtClean="0"/>
              <a:t>in the market &amp; </a:t>
            </a:r>
            <a:r>
              <a:rPr lang="en-US" dirty="0" smtClean="0"/>
              <a:t>Unmet Needs</a:t>
            </a:r>
            <a:endParaRPr lang="en-US" dirty="0">
              <a:solidFill>
                <a:srgbClr val="750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601980" y="1135728"/>
            <a:ext cx="3662680" cy="2499357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7767320" cy="990601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r>
              <a:rPr lang="en-US" dirty="0" smtClean="0"/>
              <a:t>solution</a:t>
            </a:r>
            <a:endParaRPr lang="en-US" dirty="0">
              <a:solidFill>
                <a:srgbClr val="750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5161099" y="3105020"/>
            <a:ext cx="2785656" cy="4514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Image fed to our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74" y="971237"/>
            <a:ext cx="2597125" cy="192024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8484874" y="3092199"/>
            <a:ext cx="3402325" cy="91783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/>
              <a:t>Metadata of the image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99" y="3592778"/>
            <a:ext cx="5354501" cy="27147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0707" y="581730"/>
            <a:ext cx="399905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sz="1600" dirty="0"/>
          </a:p>
          <a:p>
            <a:r>
              <a:rPr lang="en-US" b="1" dirty="0" smtClean="0"/>
              <a:t>Tools used - </a:t>
            </a:r>
            <a:r>
              <a:rPr lang="en-US" dirty="0" smtClean="0"/>
              <a:t>Google </a:t>
            </a:r>
            <a:r>
              <a:rPr lang="en-US" dirty="0"/>
              <a:t>Cloud Platform – </a:t>
            </a:r>
            <a:r>
              <a:rPr lang="en-US" dirty="0" err="1"/>
              <a:t>AutoML</a:t>
            </a:r>
            <a:r>
              <a:rPr lang="en-US" dirty="0"/>
              <a:t>, Vision API, Cloud Storage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99" y="950351"/>
            <a:ext cx="2692581" cy="1995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623" y="2092849"/>
            <a:ext cx="3835037" cy="192360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b="1" dirty="0" smtClean="0"/>
              <a:t>Training -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performed preliminary Training </a:t>
            </a:r>
            <a:r>
              <a:rPr lang="en-US" dirty="0" smtClean="0"/>
              <a:t>with 200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training time required to train with the entire data set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13624" y="3711331"/>
            <a:ext cx="3916136" cy="247760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b="1" dirty="0" smtClean="0"/>
              <a:t>Process –</a:t>
            </a:r>
          </a:p>
          <a:p>
            <a:r>
              <a:rPr lang="en-US" dirty="0" smtClean="0"/>
              <a:t>We uploaded a new image not seen by </a:t>
            </a:r>
            <a:r>
              <a:rPr lang="en-US" dirty="0" err="1" smtClean="0"/>
              <a:t>AutoML</a:t>
            </a:r>
            <a:r>
              <a:rPr lang="en-US" dirty="0" smtClean="0"/>
              <a:t> during training.</a:t>
            </a:r>
          </a:p>
          <a:p>
            <a:endParaRPr lang="en-US" dirty="0" smtClean="0"/>
          </a:p>
          <a:p>
            <a:r>
              <a:rPr lang="en-US" b="1" dirty="0" smtClean="0"/>
              <a:t>Evaluation – </a:t>
            </a:r>
          </a:p>
          <a:p>
            <a:r>
              <a:rPr lang="en-US" dirty="0" smtClean="0"/>
              <a:t>The image shows the probability of malignancy as seen. </a:t>
            </a:r>
          </a:p>
          <a:p>
            <a:r>
              <a:rPr lang="en-US" sz="1600" dirty="0" smtClean="0"/>
              <a:t> </a:t>
            </a:r>
          </a:p>
          <a:p>
            <a:endParaRPr lang="en-US" sz="1600" dirty="0" smtClean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6089827" y="6307487"/>
            <a:ext cx="2785656" cy="451428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/>
              <a:t>Output of our Solution</a:t>
            </a:r>
            <a:endParaRPr lang="en-US" sz="1900" dirty="0"/>
          </a:p>
        </p:txBody>
      </p:sp>
      <p:sp>
        <p:nvSpPr>
          <p:cNvPr id="16" name="Right Arrow 15"/>
          <p:cNvSpPr/>
          <p:nvPr/>
        </p:nvSpPr>
        <p:spPr>
          <a:xfrm>
            <a:off x="4521200" y="2214880"/>
            <a:ext cx="467360" cy="4368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7" name="Right Arrow 16"/>
          <p:cNvSpPr/>
          <p:nvPr/>
        </p:nvSpPr>
        <p:spPr>
          <a:xfrm>
            <a:off x="4521200" y="4317676"/>
            <a:ext cx="467360" cy="4368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8946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80999"/>
            <a:ext cx="7401560" cy="990601"/>
          </a:xfrm>
        </p:spPr>
        <p:txBody>
          <a:bodyPr/>
          <a:lstStyle/>
          <a:p>
            <a:r>
              <a:rPr lang="en-US" dirty="0" smtClean="0"/>
              <a:t>App – Healthy skin AI</a:t>
            </a:r>
            <a:endParaRPr lang="en-US" dirty="0">
              <a:solidFill>
                <a:srgbClr val="750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1" y="1246393"/>
            <a:ext cx="2346299" cy="3406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594" y="1239146"/>
            <a:ext cx="2297642" cy="34213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943" y="1191218"/>
            <a:ext cx="2329974" cy="3545846"/>
          </a:xfrm>
          <a:prstGeom prst="rect">
            <a:avLst/>
          </a:prstGeom>
        </p:spPr>
      </p:pic>
      <p:pic>
        <p:nvPicPr>
          <p:cNvPr id="15" name="Picture 1" descr="image002">
            <a:extLst>
              <a:ext uri="{FF2B5EF4-FFF2-40B4-BE49-F238E27FC236}">
                <a16:creationId xmlns:a16="http://schemas.microsoft.com/office/drawing/2014/main" xmlns="" id="{DED982BF-CCD3-4FB4-BB00-C2F574F5F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38" y="5547283"/>
            <a:ext cx="1997124" cy="112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853"/>
          <a:stretch/>
        </p:blipFill>
        <p:spPr>
          <a:xfrm>
            <a:off x="7237067" y="1229060"/>
            <a:ext cx="2340447" cy="35054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000" y="4927600"/>
            <a:ext cx="192532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Page 1 - </a:t>
            </a:r>
            <a:r>
              <a:rPr lang="en-US" sz="1600" dirty="0" err="1" smtClean="0"/>
              <a:t>UserInfo</a:t>
            </a:r>
            <a:endParaRPr lang="en-US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504594" y="4965773"/>
            <a:ext cx="229764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Page 2 – Medical History</a:t>
            </a:r>
            <a:endParaRPr lang="en-US" sz="1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000510" y="4927600"/>
            <a:ext cx="195909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Page 3 – Skin Image</a:t>
            </a:r>
            <a:endParaRPr lang="en-US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237067" y="4975933"/>
            <a:ext cx="2110133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Page 4 – App results</a:t>
            </a:r>
            <a:endParaRPr lang="en-US" sz="16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672943" y="4978546"/>
            <a:ext cx="2109088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 smtClean="0"/>
              <a:t>Page 5 – Provider info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718" y="1239145"/>
            <a:ext cx="2332562" cy="34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s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69696"/>
      </a:lt2>
      <a:accent1>
        <a:srgbClr val="A000FF"/>
      </a:accent1>
      <a:accent2>
        <a:srgbClr val="7400C0"/>
      </a:accent2>
      <a:accent3>
        <a:srgbClr val="450073"/>
      </a:accent3>
      <a:accent4>
        <a:srgbClr val="00BAFF"/>
      </a:accent4>
      <a:accent5>
        <a:srgbClr val="008EFF"/>
      </a:accent5>
      <a:accent6>
        <a:srgbClr val="004CFF"/>
      </a:accent6>
      <a:hlink>
        <a:srgbClr val="7400C0"/>
      </a:hlink>
      <a:folHlink>
        <a:srgbClr val="450073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C7D4C087-F6B1-4649-903F-3FEF709D25B8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67262C67-A1D3-2746-A93F-46E8E19A3C83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0" id="{C00EB2C1-B526-F548-AF64-FD10065D7E5F}" vid="{FEC9652A-168A-FB43-96B1-1AEEAE9FA2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632FA75335945A63FF531EB43A3D0" ma:contentTypeVersion="3" ma:contentTypeDescription="Create a new document." ma:contentTypeScope="" ma:versionID="9424afbcba80fcb69b47908d3741ccc8">
  <xsd:schema xmlns:xsd="http://www.w3.org/2001/XMLSchema" xmlns:xs="http://www.w3.org/2001/XMLSchema" xmlns:p="http://schemas.microsoft.com/office/2006/metadata/properties" xmlns:ns3="70a18374-f0c7-4129-82cb-48f358959f5f" targetNamespace="http://schemas.microsoft.com/office/2006/metadata/properties" ma:root="true" ma:fieldsID="093ab92e370e01158a7cd4574c205a3d" ns3:_="">
    <xsd:import namespace="70a18374-f0c7-4129-82cb-48f358959f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a18374-f0c7-4129-82cb-48f358959f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5524-A27C-482A-8CFD-2BC63566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34DDAC-CAA0-4E87-980F-6BF5010B47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0a18374-f0c7-4129-82cb-48f358959f5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AF09014-0EBD-40F7-B99A-1B356956E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a18374-f0c7-4129-82cb-48f358959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Acc_Template_Graphik_03_19</Template>
  <TotalTime>1258</TotalTime>
  <Words>629</Words>
  <Application>Microsoft Office PowerPoint</Application>
  <PresentationFormat>Widescreen</PresentationFormat>
  <Paragraphs>143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Graphik</vt:lpstr>
      <vt:lpstr>Graphik Black</vt:lpstr>
      <vt:lpstr>Titles</vt:lpstr>
      <vt:lpstr>Content Layouts</vt:lpstr>
      <vt:lpstr>Specialty Slides</vt:lpstr>
      <vt:lpstr>Preventive and prescriptive skin cancer solution</vt:lpstr>
      <vt:lpstr>Prepared for judges</vt:lpstr>
      <vt:lpstr>Case</vt:lpstr>
      <vt:lpstr>skin cancer Facts &amp; Statistics</vt:lpstr>
      <vt:lpstr>skin cancer Facts &amp; Statistics Contd..</vt:lpstr>
      <vt:lpstr>skin cancer Facts &amp; Statistics ConTD..</vt:lpstr>
      <vt:lpstr>Existing alternatives in the market &amp; Unmet Needs</vt:lpstr>
      <vt:lpstr>Our solution</vt:lpstr>
      <vt:lpstr>App – Healthy skin AI</vt:lpstr>
      <vt:lpstr>Unique value proposition</vt:lpstr>
      <vt:lpstr>references</vt:lpstr>
    </vt:vector>
  </TitlesOfParts>
  <Company>Mars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powerpoint template</dc:title>
  <dc:creator>Vasa, Anuj</dc:creator>
  <cp:lastModifiedBy>Vasa, Anuj</cp:lastModifiedBy>
  <cp:revision>81</cp:revision>
  <dcterms:created xsi:type="dcterms:W3CDTF">2019-03-30T18:30:20Z</dcterms:created>
  <dcterms:modified xsi:type="dcterms:W3CDTF">2019-03-31T15:31:00Z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0x010100720632FA75335945A63FF531EB43A3D0</vt:lpwstr>
  </property>
</Properties>
</file>